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0"/>
  </p:notesMasterIdLst>
  <p:sldIdLst>
    <p:sldId id="256" r:id="rId2"/>
    <p:sldId id="259" r:id="rId3"/>
    <p:sldId id="304" r:id="rId4"/>
    <p:sldId id="309" r:id="rId5"/>
    <p:sldId id="305" r:id="rId6"/>
    <p:sldId id="310" r:id="rId7"/>
    <p:sldId id="306" r:id="rId8"/>
    <p:sldId id="307"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41" autoAdjust="0"/>
    <p:restoredTop sz="94660"/>
  </p:normalViewPr>
  <p:slideViewPr>
    <p:cSldViewPr>
      <p:cViewPr varScale="1">
        <p:scale>
          <a:sx n="69" d="100"/>
          <a:sy n="69" d="100"/>
        </p:scale>
        <p:origin x="1422"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536C95-1BA5-49CF-BFA2-658B7D77A684}" type="datetimeFigureOut">
              <a:rPr lang="ru-RU" smtClean="0"/>
              <a:pPr/>
              <a:t>04.03.2020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176AE5-C01A-4CD5-93F9-6F2768DD4917}" type="slidenum">
              <a:rPr lang="ru-RU" smtClean="0"/>
              <a:pPr/>
              <a:t>‹#›</a:t>
            </a:fld>
            <a:endParaRPr lang="ru-RU"/>
          </a:p>
        </p:txBody>
      </p:sp>
    </p:spTree>
    <p:extLst>
      <p:ext uri="{BB962C8B-B14F-4D97-AF65-F5344CB8AC3E}">
        <p14:creationId xmlns:p14="http://schemas.microsoft.com/office/powerpoint/2010/main" val="1740746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ru-RU" smtClean="0"/>
              <a:t>Образец заголовка</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B4C71EC6-210F-42DE-9C53-41977AD35B3D}" type="datetimeFigureOut">
              <a:rPr lang="ru-RU" smtClean="0"/>
              <a:pPr/>
              <a:t>04.03.2020</a:t>
            </a:fld>
            <a:endParaRPr lang="ru-RU"/>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ru-RU"/>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19B0651-EE4F-4900-A07F-96A6BFA9D0F0}" type="slidenum">
              <a:rPr lang="ru-RU" smtClean="0"/>
              <a:pPr/>
              <a:t>‹#›</a:t>
            </a:fld>
            <a:endParaRPr lang="ru-RU"/>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04.03.2020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ru-RU" smtClean="0"/>
              <a:t>Образец заголовка</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04.03.2020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04.03.2020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04.03.2020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pPr/>
              <a:t>04.03.2020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
        <p:nvSpPr>
          <p:cNvPr id="9" name="Content Placeholder 8"/>
          <p:cNvSpPr>
            <a:spLocks noGrp="1"/>
          </p:cNvSpPr>
          <p:nvPr>
            <p:ph sz="quarter" idx="13"/>
          </p:nvPr>
        </p:nvSpPr>
        <p:spPr>
          <a:xfrm>
            <a:off x="1042416" y="2313432"/>
            <a:ext cx="3419856" cy="349300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pPr/>
              <a:t>04.03.2020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pPr/>
              <a:t>04.03.2020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pPr/>
              <a:t>04.03.2020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pPr/>
              <a:t>04.03.2020</a:t>
            </a:fld>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ru-RU"/>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ru-RU" smtClean="0"/>
              <a:t>Образец заголовка</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ru-RU" smtClean="0"/>
              <a:t>Образец заголовка</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04.03.2020</a:t>
            </a:fld>
            <a:endParaRPr lang="ru-RU"/>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B4C71EC6-210F-42DE-9C53-41977AD35B3D}" type="datetimeFigureOut">
              <a:rPr lang="ru-RU" smtClean="0"/>
              <a:pPr/>
              <a:t>04.03.2020</a:t>
            </a:fld>
            <a:endParaRPr lang="ru-RU"/>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ru-RU"/>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err="1" smtClean="0"/>
              <a:t>Lexical</a:t>
            </a:r>
            <a:r>
              <a:rPr lang="ru-RU" dirty="0" smtClean="0"/>
              <a:t> </a:t>
            </a:r>
            <a:r>
              <a:rPr lang="ru-RU" dirty="0" err="1" smtClean="0"/>
              <a:t>stylistic</a:t>
            </a:r>
            <a:r>
              <a:rPr lang="ru-RU" dirty="0" smtClean="0"/>
              <a:t> </a:t>
            </a:r>
            <a:r>
              <a:rPr lang="ru-RU" dirty="0" err="1" smtClean="0"/>
              <a:t>devices</a:t>
            </a:r>
            <a:endParaRPr lang="ru-RU" dirty="0"/>
          </a:p>
        </p:txBody>
      </p:sp>
      <p:sp>
        <p:nvSpPr>
          <p:cNvPr id="3" name="Подзаголовок 2"/>
          <p:cNvSpPr>
            <a:spLocks noGrp="1"/>
          </p:cNvSpPr>
          <p:nvPr>
            <p:ph type="subTitle" idx="1"/>
          </p:nvPr>
        </p:nvSpPr>
        <p:spPr/>
        <p:txBody>
          <a:bodyPr/>
          <a:lstStyle/>
          <a:p>
            <a:r>
              <a:rPr lang="en-US" dirty="0"/>
              <a:t>Lecture </a:t>
            </a:r>
            <a:r>
              <a:rPr lang="ru-RU" dirty="0" smtClean="0"/>
              <a:t>4</a:t>
            </a:r>
          </a:p>
          <a:p>
            <a:endParaRPr lang="en-US" dirty="0" smtClean="0"/>
          </a:p>
          <a:p>
            <a:endParaRPr lang="ru-RU" dirty="0"/>
          </a:p>
        </p:txBody>
      </p:sp>
    </p:spTree>
    <p:extLst>
      <p:ext uri="{BB962C8B-B14F-4D97-AF65-F5344CB8AC3E}">
        <p14:creationId xmlns:p14="http://schemas.microsoft.com/office/powerpoint/2010/main" val="15814300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96065" y="260648"/>
            <a:ext cx="7024744" cy="1143000"/>
          </a:xfrm>
        </p:spPr>
        <p:txBody>
          <a:bodyPr>
            <a:normAutofit/>
          </a:bodyPr>
          <a:lstStyle/>
          <a:p>
            <a:pPr lvl="0"/>
            <a:r>
              <a:rPr lang="en-US" b="1" i="1" dirty="0" smtClean="0"/>
              <a:t>Oxymoron</a:t>
            </a:r>
            <a:endParaRPr lang="ru-RU" dirty="0"/>
          </a:p>
        </p:txBody>
      </p:sp>
      <p:sp>
        <p:nvSpPr>
          <p:cNvPr id="3" name="Объект 2"/>
          <p:cNvSpPr>
            <a:spLocks noGrp="1"/>
          </p:cNvSpPr>
          <p:nvPr>
            <p:ph idx="1"/>
          </p:nvPr>
        </p:nvSpPr>
        <p:spPr>
          <a:xfrm>
            <a:off x="1043492" y="1403648"/>
            <a:ext cx="7416940" cy="4428981"/>
          </a:xfrm>
        </p:spPr>
        <p:txBody>
          <a:bodyPr>
            <a:normAutofit fontScale="92500" lnSpcReduction="20000"/>
          </a:bodyPr>
          <a:lstStyle/>
          <a:p>
            <a:pPr indent="-342900"/>
            <a:r>
              <a:rPr lang="en-US" dirty="0" smtClean="0"/>
              <a:t>It’s </a:t>
            </a:r>
            <a:r>
              <a:rPr lang="en-US" dirty="0"/>
              <a:t>a device which combines in one phrase two words (usu. noun + </a:t>
            </a:r>
            <a:r>
              <a:rPr lang="en-US" dirty="0" smtClean="0"/>
              <a:t>adjective) </a:t>
            </a:r>
            <a:r>
              <a:rPr lang="en-US" dirty="0"/>
              <a:t>whose meanings are opposite and </a:t>
            </a:r>
            <a:r>
              <a:rPr lang="en-US" dirty="0" smtClean="0"/>
              <a:t>incompatible</a:t>
            </a:r>
            <a:r>
              <a:rPr lang="en-US" dirty="0" smtClean="0"/>
              <a:t>.</a:t>
            </a:r>
          </a:p>
          <a:p>
            <a:pPr indent="-342900"/>
            <a:r>
              <a:rPr lang="en-US" i="1" dirty="0"/>
              <a:t>Oxymoron </a:t>
            </a:r>
            <a:r>
              <a:rPr lang="en-US" dirty="0"/>
              <a:t>is a combination of two words (mostly an adjective and a noun or an adverb with an adjective) in which the meanings of the two clash, being opposite in sense</a:t>
            </a:r>
            <a:endParaRPr lang="en-US" dirty="0" smtClean="0"/>
          </a:p>
          <a:p>
            <a:pPr indent="-342900"/>
            <a:r>
              <a:rPr lang="en-US" dirty="0" smtClean="0"/>
              <a:t>Ex</a:t>
            </a:r>
            <a:r>
              <a:rPr lang="en-US" dirty="0"/>
              <a:t>.: </a:t>
            </a:r>
            <a:r>
              <a:rPr lang="en-US" i="1" dirty="0"/>
              <a:t>sweet sorrow; a deafening silence; a low skyscraper</a:t>
            </a:r>
            <a:r>
              <a:rPr lang="en-US" i="1" dirty="0" smtClean="0"/>
              <a:t>.</a:t>
            </a:r>
          </a:p>
          <a:p>
            <a:pPr indent="-342900"/>
            <a:r>
              <a:rPr lang="en-US" dirty="0"/>
              <a:t>'I despise its very vastness and power. It has the </a:t>
            </a:r>
            <a:r>
              <a:rPr lang="en-US" i="1" dirty="0"/>
              <a:t>poorest millionaires, </a:t>
            </a:r>
            <a:r>
              <a:rPr lang="en-US" dirty="0"/>
              <a:t>the </a:t>
            </a:r>
            <a:r>
              <a:rPr lang="en-US" i="1" dirty="0"/>
              <a:t>littlest great men, </a:t>
            </a:r>
            <a:r>
              <a:rPr lang="en-US" dirty="0"/>
              <a:t>the </a:t>
            </a:r>
            <a:r>
              <a:rPr lang="en-US" i="1" dirty="0"/>
              <a:t>haughtiest beggars, </a:t>
            </a:r>
            <a:r>
              <a:rPr lang="en-US" dirty="0"/>
              <a:t>the </a:t>
            </a:r>
            <a:r>
              <a:rPr lang="en-US" i="1" dirty="0"/>
              <a:t>plainest beauties, </a:t>
            </a:r>
            <a:r>
              <a:rPr lang="en-US" i="1" dirty="0" err="1"/>
              <a:t>ihe</a:t>
            </a:r>
            <a:r>
              <a:rPr lang="en-US" i="1" dirty="0"/>
              <a:t> lowest skyscrapers, </a:t>
            </a:r>
            <a:r>
              <a:rPr lang="en-US" dirty="0"/>
              <a:t>the </a:t>
            </a:r>
            <a:r>
              <a:rPr lang="en-US" i="1" dirty="0" err="1"/>
              <a:t>dolefulest</a:t>
            </a:r>
            <a:r>
              <a:rPr lang="en-US" i="1" dirty="0"/>
              <a:t> pleasures </a:t>
            </a:r>
            <a:r>
              <a:rPr lang="en-US" dirty="0"/>
              <a:t>of any town I ever saw."</a:t>
            </a:r>
            <a:endParaRPr lang="ru-RU" dirty="0"/>
          </a:p>
        </p:txBody>
      </p:sp>
    </p:spTree>
    <p:extLst>
      <p:ext uri="{BB962C8B-B14F-4D97-AF65-F5344CB8AC3E}">
        <p14:creationId xmlns:p14="http://schemas.microsoft.com/office/powerpoint/2010/main" val="6869251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043492" y="1428736"/>
            <a:ext cx="7028970" cy="4403893"/>
          </a:xfrm>
        </p:spPr>
        <p:txBody>
          <a:bodyPr>
            <a:normAutofit/>
          </a:bodyPr>
          <a:lstStyle/>
          <a:p>
            <a:pPr algn="just"/>
            <a:r>
              <a:rPr lang="en-US" b="1" i="1" dirty="0" smtClean="0"/>
              <a:t>Zeugma</a:t>
            </a:r>
            <a:r>
              <a:rPr lang="en-US" dirty="0" smtClean="0"/>
              <a:t> (</a:t>
            </a:r>
            <a:r>
              <a:rPr lang="ru-RU" dirty="0" smtClean="0"/>
              <a:t>каламбур</a:t>
            </a:r>
            <a:r>
              <a:rPr lang="en-US" dirty="0" smtClean="0"/>
              <a:t>) is the use of a word which must be understood in two different ways at the same time in order to make sense, i.e. the use of a word in the same grammatical but different semantic relations to two adjacent words in the context, the semantic relations being, on the one hand, literal, and, on the other, transferred. </a:t>
            </a:r>
            <a:endParaRPr lang="ru-RU" dirty="0" smtClean="0"/>
          </a:p>
          <a:p>
            <a:pPr algn="just"/>
            <a:r>
              <a:rPr lang="en-US" dirty="0" smtClean="0"/>
              <a:t>Ex.: </a:t>
            </a:r>
            <a:r>
              <a:rPr lang="en-US" i="1" dirty="0" smtClean="0"/>
              <a:t>The bread was baking, and so was I.</a:t>
            </a:r>
            <a:endParaRPr lang="ru-RU" dirty="0" smtClean="0"/>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43492" y="764704"/>
            <a:ext cx="7272924" cy="5067925"/>
          </a:xfrm>
        </p:spPr>
        <p:txBody>
          <a:bodyPr/>
          <a:lstStyle/>
          <a:p>
            <a:r>
              <a:rPr lang="en-US" b="1" dirty="0"/>
              <a:t>Zeugma</a:t>
            </a:r>
            <a:r>
              <a:rPr lang="en-US" dirty="0"/>
              <a:t> is a stylistic device that plays upon two different meanings of the word. The effect comes from the use of a word in the same formal (grammatical) relations, but in different semantic relations with the surrounding words in the phrase or sentence, due to the simultaneous realization (in one text) of the literal and figurative meaning of a word.</a:t>
            </a:r>
          </a:p>
          <a:p>
            <a:r>
              <a:rPr lang="en-US" b="1" dirty="0"/>
              <a:t>Example:</a:t>
            </a:r>
            <a:r>
              <a:rPr lang="en-US" dirty="0"/>
              <a:t> A leopard changes his spots, as often as he goes from one spot to another.</a:t>
            </a:r>
          </a:p>
          <a:p>
            <a:endParaRPr lang="ru-RU" dirty="0"/>
          </a:p>
        </p:txBody>
      </p:sp>
    </p:spTree>
    <p:extLst>
      <p:ext uri="{BB962C8B-B14F-4D97-AF65-F5344CB8AC3E}">
        <p14:creationId xmlns:p14="http://schemas.microsoft.com/office/powerpoint/2010/main" val="31952234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214414" y="1357298"/>
            <a:ext cx="6777317" cy="4429156"/>
          </a:xfrm>
        </p:spPr>
        <p:txBody>
          <a:bodyPr>
            <a:normAutofit fontScale="70000" lnSpcReduction="20000"/>
          </a:bodyPr>
          <a:lstStyle/>
          <a:p>
            <a:pPr marL="457200" indent="-457200" algn="just"/>
            <a:r>
              <a:rPr lang="en-US" sz="3400" b="1" i="1" dirty="0" smtClean="0"/>
              <a:t>Pun</a:t>
            </a:r>
            <a:r>
              <a:rPr lang="en-US" sz="3400" dirty="0" smtClean="0"/>
              <a:t> is another stylistic device based on the interaction of two well-known meanings of a word or phrase. It is the clever or humorous use of a word that has more than one meaning, or of words that have different meanings but sound the same.</a:t>
            </a:r>
            <a:endParaRPr lang="ru-RU" sz="3400" dirty="0" smtClean="0"/>
          </a:p>
          <a:p>
            <a:pPr marL="457200" indent="-457200" algn="just"/>
            <a:r>
              <a:rPr lang="en-US" sz="3400" dirty="0" smtClean="0"/>
              <a:t>e.g. </a:t>
            </a:r>
            <a:r>
              <a:rPr lang="en-US" sz="3400" i="1" dirty="0" smtClean="0"/>
              <a:t>It’s not my principle </a:t>
            </a:r>
            <a:r>
              <a:rPr lang="en-US" sz="3400" dirty="0" smtClean="0"/>
              <a:t>(‘general rule of conduct’) </a:t>
            </a:r>
            <a:r>
              <a:rPr lang="en-US" sz="3400" i="1" dirty="0" smtClean="0"/>
              <a:t>to pay the interest</a:t>
            </a:r>
            <a:r>
              <a:rPr lang="en-US" sz="3400" dirty="0" smtClean="0"/>
              <a:t> (‘money paid for use of money lent’), </a:t>
            </a:r>
            <a:r>
              <a:rPr lang="en-US" sz="3400" i="1" dirty="0" smtClean="0"/>
              <a:t>and it’s not my interest </a:t>
            </a:r>
            <a:r>
              <a:rPr lang="en-US" sz="3400" dirty="0" smtClean="0"/>
              <a:t>(‘advantage, profit’) </a:t>
            </a:r>
            <a:r>
              <a:rPr lang="en-US" sz="3400" i="1" dirty="0" smtClean="0"/>
              <a:t>to pay the principal</a:t>
            </a:r>
            <a:r>
              <a:rPr lang="en-US" sz="3400" dirty="0" smtClean="0"/>
              <a:t> (‘the original sum lent’).</a:t>
            </a:r>
          </a:p>
          <a:p>
            <a:pPr marL="457200" indent="-457200" algn="just"/>
            <a:endParaRPr lang="en-US" sz="3400" dirty="0" smtClean="0"/>
          </a:p>
          <a:p>
            <a:pPr marL="457200" indent="-457200" algn="just"/>
            <a:r>
              <a:rPr lang="en-US" sz="3400" dirty="0" smtClean="0"/>
              <a:t>Puns are often used in riddles and jokes.</a:t>
            </a:r>
            <a:endParaRPr lang="ru-RU" sz="3400" dirty="0" smtClean="0"/>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43492" y="908720"/>
            <a:ext cx="7488948" cy="5256584"/>
          </a:xfrm>
        </p:spPr>
        <p:txBody>
          <a:bodyPr>
            <a:normAutofit fontScale="77500" lnSpcReduction="20000"/>
          </a:bodyPr>
          <a:lstStyle/>
          <a:p>
            <a:r>
              <a:rPr lang="en-US" dirty="0" smtClean="0"/>
              <a:t>fast </a:t>
            </a:r>
            <a:r>
              <a:rPr lang="en-US" dirty="0"/>
              <a:t>distinction between zeugma and the pun. </a:t>
            </a:r>
            <a:endParaRPr lang="en-US" dirty="0" smtClean="0"/>
          </a:p>
          <a:p>
            <a:r>
              <a:rPr lang="en-US" dirty="0" smtClean="0"/>
              <a:t>The </a:t>
            </a:r>
            <a:r>
              <a:rPr lang="en-US" dirty="0"/>
              <a:t>only re­liable distinguishing feature is a structural one: </a:t>
            </a:r>
            <a:r>
              <a:rPr lang="en-US" b="1" dirty="0"/>
              <a:t>zeugma</a:t>
            </a:r>
            <a:r>
              <a:rPr lang="en-US" dirty="0"/>
              <a:t> is the reali­zation of two meanings with the help of a verb which is made to refer, to different subjects or objects (direct or indirect). </a:t>
            </a:r>
            <a:endParaRPr lang="en-US" dirty="0" smtClean="0"/>
          </a:p>
          <a:p>
            <a:r>
              <a:rPr lang="en-US" dirty="0" smtClean="0"/>
              <a:t>The </a:t>
            </a:r>
            <a:r>
              <a:rPr lang="en-US" b="1" dirty="0"/>
              <a:t>pun</a:t>
            </a:r>
            <a:r>
              <a:rPr lang="en-US" dirty="0"/>
              <a:t> is more independent. There need not necessarily be a word in the sentence to which the pun-word refers. This does not mean, however, that the pun is entirely free. Like any other stylistic device, it must depend on a context. But the context may be of a more expanded character, some­times even as large as a whole work of emotive prose. </a:t>
            </a:r>
            <a:endParaRPr lang="en-US" dirty="0" smtClean="0"/>
          </a:p>
          <a:p>
            <a:r>
              <a:rPr lang="en-US" dirty="0" smtClean="0"/>
              <a:t>Thus </a:t>
            </a:r>
            <a:r>
              <a:rPr lang="en-US" dirty="0"/>
              <a:t>the title of one of Oscar Wilde's plays, "The Importance of Being </a:t>
            </a:r>
            <a:r>
              <a:rPr lang="en-US" i="1" dirty="0"/>
              <a:t>Earnest" </a:t>
            </a:r>
            <a:r>
              <a:rPr lang="en-US" dirty="0"/>
              <a:t>has a pun in it, inasmuch as the name of the hero and the adjective meaning 'seriously-minded' are both present in our mind.</a:t>
            </a:r>
          </a:p>
          <a:p>
            <a:r>
              <a:rPr lang="en-US" dirty="0"/>
              <a:t>Here is another example of a pun where a larger context for its real­ization is used:</a:t>
            </a:r>
          </a:p>
          <a:p>
            <a:r>
              <a:rPr lang="en-US" dirty="0"/>
              <a:t>"</a:t>
            </a:r>
            <a:r>
              <a:rPr lang="en-US" dirty="0" err="1"/>
              <a:t>Бош</a:t>
            </a:r>
            <a:r>
              <a:rPr lang="en-US" dirty="0"/>
              <a:t> </a:t>
            </a:r>
            <a:r>
              <a:rPr lang="en-US" i="1" dirty="0"/>
              <a:t>to the board," </a:t>
            </a:r>
            <a:r>
              <a:rPr lang="en-US" dirty="0"/>
              <a:t>said Bumble. Oliver brushed away two or three tears that were lingering in his eyes; </a:t>
            </a:r>
            <a:r>
              <a:rPr lang="en-US" i="1" dirty="0"/>
              <a:t>and seeing no board but the table, </a:t>
            </a:r>
            <a:r>
              <a:rPr lang="en-US" dirty="0"/>
              <a:t>fortunately </a:t>
            </a:r>
            <a:r>
              <a:rPr lang="en-US" i="1" dirty="0"/>
              <a:t>bowed to that.'</a:t>
            </a:r>
            <a:r>
              <a:rPr lang="en-US" dirty="0"/>
              <a:t> (Dickens)</a:t>
            </a:r>
          </a:p>
          <a:p>
            <a:endParaRPr lang="ru-RU" dirty="0"/>
          </a:p>
        </p:txBody>
      </p:sp>
    </p:spTree>
    <p:extLst>
      <p:ext uri="{BB962C8B-B14F-4D97-AF65-F5344CB8AC3E}">
        <p14:creationId xmlns:p14="http://schemas.microsoft.com/office/powerpoint/2010/main" val="1519718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214414" y="1285860"/>
            <a:ext cx="6777317" cy="3508977"/>
          </a:xfrm>
        </p:spPr>
        <p:txBody>
          <a:bodyPr>
            <a:normAutofit/>
          </a:bodyPr>
          <a:lstStyle/>
          <a:p>
            <a:pPr indent="-342900"/>
            <a:r>
              <a:rPr lang="en-US" b="1" dirty="0" smtClean="0"/>
              <a:t>Irony</a:t>
            </a:r>
            <a:r>
              <a:rPr lang="en-US" dirty="0" smtClean="0"/>
              <a:t> is a stylistic device based on the contrast between the literal meaning and the intended meaning: one thing is said and the  opposite is implied.</a:t>
            </a:r>
          </a:p>
          <a:p>
            <a:pPr indent="-342900"/>
            <a:r>
              <a:rPr lang="en-US" dirty="0" smtClean="0"/>
              <a:t>Ex.: </a:t>
            </a:r>
            <a:r>
              <a:rPr lang="en-US" i="1" dirty="0" smtClean="0"/>
              <a:t>It must be </a:t>
            </a:r>
            <a:r>
              <a:rPr lang="en-US" b="1" i="1" dirty="0" smtClean="0"/>
              <a:t>delightful</a:t>
            </a:r>
            <a:r>
              <a:rPr lang="en-US" i="1" dirty="0" smtClean="0"/>
              <a:t> to find oneself in a foreign country without a penny in one’s pocket.</a:t>
            </a:r>
            <a:endParaRPr lang="ru-RU" dirty="0" smtClean="0"/>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142976" y="1500174"/>
            <a:ext cx="6929486" cy="4214842"/>
          </a:xfrm>
        </p:spPr>
        <p:txBody>
          <a:bodyPr/>
          <a:lstStyle/>
          <a:p>
            <a:pPr indent="-342900"/>
            <a:r>
              <a:rPr lang="en-US" dirty="0" smtClean="0"/>
              <a:t>The word containing the irony is strongly marked by intonation. It has an emphatic stress and is generally supplied with a special melody design.</a:t>
            </a:r>
          </a:p>
          <a:p>
            <a:pPr indent="-342900"/>
            <a:r>
              <a:rPr lang="en-US" dirty="0" smtClean="0"/>
              <a:t>In “</a:t>
            </a:r>
            <a:r>
              <a:rPr lang="en-US" i="1" dirty="0" smtClean="0"/>
              <a:t>How smart of you</a:t>
            </a:r>
            <a:r>
              <a:rPr lang="en-US" dirty="0" smtClean="0"/>
              <a:t>!” where, due to the intonation pattern, the word ‘</a:t>
            </a:r>
            <a:r>
              <a:rPr lang="en-US" i="1" dirty="0" smtClean="0"/>
              <a:t>smart</a:t>
            </a:r>
            <a:r>
              <a:rPr lang="en-US" dirty="0" smtClean="0"/>
              <a:t>’ conveys a sense opposite to its literal signification. It rather expresses a feeling of irritation, displeasure, pity or regret.</a:t>
            </a:r>
            <a:endParaRPr lang="ru-RU" dirty="0" smtClean="0"/>
          </a:p>
          <a:p>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стин">
  <a:themeElements>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Остин">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Остин">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271</TotalTime>
  <Words>468</Words>
  <Application>Microsoft Office PowerPoint</Application>
  <PresentationFormat>Экран (4:3)</PresentationFormat>
  <Paragraphs>25</Paragraphs>
  <Slides>8</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8</vt:i4>
      </vt:variant>
    </vt:vector>
  </HeadingPairs>
  <TitlesOfParts>
    <vt:vector size="12" baseType="lpstr">
      <vt:lpstr>Calibri</vt:lpstr>
      <vt:lpstr>Century Gothic</vt:lpstr>
      <vt:lpstr>Wingdings 2</vt:lpstr>
      <vt:lpstr>Остин</vt:lpstr>
      <vt:lpstr>Lexical stylistic devices</vt:lpstr>
      <vt:lpstr>Oxymoron</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STYLISTICS</dc:title>
  <dc:creator>User</dc:creator>
  <cp:lastModifiedBy>kuanysbaevaasel0@gmail.com</cp:lastModifiedBy>
  <cp:revision>38</cp:revision>
  <dcterms:created xsi:type="dcterms:W3CDTF">2016-03-01T03:09:34Z</dcterms:created>
  <dcterms:modified xsi:type="dcterms:W3CDTF">2020-03-05T10:31:46Z</dcterms:modified>
</cp:coreProperties>
</file>